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notesMasterIdLst>
    <p:notesMasterId r:id="rId11"/>
  </p:notesMasterIdLst>
  <p:sldIdLst>
    <p:sldId id="265" r:id="rId2"/>
    <p:sldId id="266" r:id="rId3"/>
    <p:sldId id="258" r:id="rId4"/>
    <p:sldId id="259" r:id="rId5"/>
    <p:sldId id="264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D8E6"/>
    <a:srgbClr val="3399FF"/>
    <a:srgbClr val="FFFFCC"/>
    <a:srgbClr val="66FFCC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6" d="100"/>
          <a:sy n="56" d="100"/>
        </p:scale>
        <p:origin x="420" y="31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2.pn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43014D-7D56-49DA-A9B9-0888B11F55D7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FB14AA-45FA-474A-99E6-4B32508D7E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3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FB14AA-45FA-474A-99E6-4B32508D7E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949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FB14AA-45FA-474A-99E6-4B32508D7E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982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993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4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5702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07F26-7A4D-C41D-AC1A-41CA65035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0CBB0-A998-89D7-9768-8B874552BF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CA0B2B-AC6E-4962-169F-F16F66691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121B0-CEF8-48C1-9C99-5756AC3825CA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F1479-BE2C-F89D-72BC-344A070CF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E1596-0272-F13C-DE55-B925F99D2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7AAE1-CFEC-4E41-B584-135632B48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537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35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472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66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03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771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47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8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0A7CB1C-AB75-4E1A-8EE3-025FB5265E9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tx1">
                    <a:alpha val="20000"/>
                  </a:schemeClr>
                </a:solidFill>
                <a:latin typeface="+mj-lt"/>
              </a:defRPr>
            </a:lvl1pPr>
          </a:lstStyle>
          <a:p>
            <a:fld id="{F2222881-5BF4-4801-92F3-2212976A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2167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1.jpeg"/><Relationship Id="rId4" Type="http://schemas.openxmlformats.org/officeDocument/2006/relationships/hyperlink" Target="https://app.powerbi.com/groups/me/reports/439c5a3a-4040-4eb3-af0d-b7f5b7bf7c02/ReportSection6c506bcbabdc015d9fc5?experience=power-bi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planet with lights and dots&#10;&#10;Description automatically generated">
            <a:extLst>
              <a:ext uri="{FF2B5EF4-FFF2-40B4-BE49-F238E27FC236}">
                <a16:creationId xmlns:a16="http://schemas.microsoft.com/office/drawing/2014/main" id="{437CEA53-6E9C-3052-4E95-37E6EFD809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6" y="0"/>
            <a:ext cx="1179166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C0634D-8D3D-FCB0-1900-5094835F3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780" y="499533"/>
            <a:ext cx="10689219" cy="1245046"/>
          </a:xfrm>
        </p:spPr>
        <p:txBody>
          <a:bodyPr>
            <a:normAutofit/>
          </a:bodyPr>
          <a:lstStyle/>
          <a:p>
            <a:pPr marR="0" rtl="0"/>
            <a:r>
              <a:rPr lang="en-US" sz="4000" b="1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Telcomn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093C5-F5BC-1724-90BD-3761B1A0D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780" y="2011680"/>
            <a:ext cx="10689601" cy="3766185"/>
          </a:xfrm>
        </p:spPr>
        <p:txBody>
          <a:bodyPr/>
          <a:lstStyle/>
          <a:p>
            <a:pPr marR="0" lvl="0" rtl="0"/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Title: "WAVECON: 5G Launch Impact Analysis"</a:t>
            </a:r>
          </a:p>
          <a:p>
            <a:pPr marR="0" lvl="0" rtl="0"/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Subtitle: " Insights and Strategic Recommendations"</a:t>
            </a:r>
          </a:p>
          <a:p>
            <a:pPr marR="0" lvl="0" rtl="0"/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Presenter: [AMAN VERMA]</a:t>
            </a:r>
          </a:p>
          <a:p>
            <a:pPr marR="0" lvl="0" rtl="0"/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Date: 15 Nov, 2024</a:t>
            </a:r>
          </a:p>
        </p:txBody>
      </p:sp>
      <p:pic>
        <p:nvPicPr>
          <p:cNvPr id="5" name="Picture 4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3479479A-3F73-65D8-B00C-E51D0AB7C4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6" y="0"/>
            <a:ext cx="697856" cy="6829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7BB16D-9B06-ABAA-B0C9-584D76694003}"/>
              </a:ext>
            </a:extLst>
          </p:cNvPr>
          <p:cNvSpPr txBox="1"/>
          <p:nvPr/>
        </p:nvSpPr>
        <p:spPr>
          <a:xfrm>
            <a:off x="7828364" y="6358467"/>
            <a:ext cx="4363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ADD8E6"/>
                </a:solidFill>
              </a:rPr>
              <a:t>Codebasics Virtual Internship Week-2 Task 4</a:t>
            </a:r>
          </a:p>
        </p:txBody>
      </p:sp>
    </p:spTree>
    <p:extLst>
      <p:ext uri="{BB962C8B-B14F-4D97-AF65-F5344CB8AC3E}">
        <p14:creationId xmlns:p14="http://schemas.microsoft.com/office/powerpoint/2010/main" val="884674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the world with dots and lines&#10;&#10;Description automatically generated">
            <a:extLst>
              <a:ext uri="{FF2B5EF4-FFF2-40B4-BE49-F238E27FC236}">
                <a16:creationId xmlns:a16="http://schemas.microsoft.com/office/drawing/2014/main" id="{930C83DB-E2E4-23BD-BE13-A313538DF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58679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69DDB1-0F27-439E-A483-CDDE47266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R="0" rtl="0"/>
            <a:r>
              <a:rPr lang="en-US" sz="4000" b="1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About Wavecone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16004-2B29-9CFF-E9AC-267D5E277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657" y="2011680"/>
            <a:ext cx="6513380" cy="376618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</a:rPr>
              <a:t> </a:t>
            </a:r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Wavecon, one of the leading telecom companies in India, launched its 5G services in May 2022.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99FF"/>
                </a:solidFill>
                <a:latin typeface="Times New Roman" panose="02020603050405020304" pitchFamily="18" charset="0"/>
              </a:rPr>
              <a:t> </a:t>
            </a:r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This report analyzes data from January to April 2022, representing the period before the 5G launch.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99FF"/>
                </a:solidFill>
                <a:latin typeface="Times New Roman" panose="02020603050405020304" pitchFamily="18" charset="0"/>
              </a:rPr>
              <a:t> </a:t>
            </a:r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It also includes data from June to September 2022, representing the period after the 5G launch.</a:t>
            </a:r>
          </a:p>
        </p:txBody>
      </p:sp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69D17CB0-694D-1B71-C87E-DB87E5849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54" y="0"/>
            <a:ext cx="697856" cy="682906"/>
          </a:xfrm>
          <a:prstGeom prst="rect">
            <a:avLst/>
          </a:prstGeom>
        </p:spPr>
      </p:pic>
      <p:pic>
        <p:nvPicPr>
          <p:cNvPr id="8" name="Picture 7" descr="A tower with red lights&#10;&#10;Description automatically generated">
            <a:extLst>
              <a:ext uri="{FF2B5EF4-FFF2-40B4-BE49-F238E27FC236}">
                <a16:creationId xmlns:a16="http://schemas.microsoft.com/office/drawing/2014/main" id="{FBDF5A8D-7B91-8445-5B86-1BC7A3A168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276" y="0"/>
            <a:ext cx="46497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918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the world with dots and lines&#10;&#10;Description automatically generated">
            <a:extLst>
              <a:ext uri="{FF2B5EF4-FFF2-40B4-BE49-F238E27FC236}">
                <a16:creationId xmlns:a16="http://schemas.microsoft.com/office/drawing/2014/main" id="{930C83DB-E2E4-23BD-BE13-A313538DF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58679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69DDB1-0F27-439E-A483-CDDE47266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R="0" rtl="0"/>
            <a:r>
              <a:rPr lang="en-US" sz="4000" b="1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16004-2B29-9CFF-E9AC-267D5E277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657" y="2011680"/>
            <a:ext cx="6513380" cy="376618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chemeClr val="tx1">
                    <a:lumMod val="75000"/>
                  </a:schemeClr>
                </a:solidFill>
                <a:latin typeface="Times New Roman" panose="02020603050405020304" pitchFamily="18" charset="0"/>
              </a:rPr>
              <a:t> </a:t>
            </a:r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Impact of 5G Launch &amp; Underperforming KPIs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99FF"/>
                </a:solidFill>
                <a:latin typeface="Times New Roman" panose="02020603050405020304" pitchFamily="18" charset="0"/>
              </a:rPr>
              <a:t> Difference Between Active Users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 Plan Performance: High and Low</a:t>
            </a:r>
            <a:endParaRPr lang="en-US" dirty="0">
              <a:solidFill>
                <a:srgbClr val="3399FF"/>
              </a:solidFill>
              <a:latin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 Plans Affected or Discontinued Post-5G Launch</a:t>
            </a:r>
            <a:endParaRPr lang="en-US" dirty="0">
              <a:solidFill>
                <a:srgbClr val="3399FF"/>
              </a:solidFill>
              <a:latin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 Strategic Insights and Recommendations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99FF"/>
                </a:solidFill>
                <a:latin typeface="Times New Roman" panose="02020603050405020304" pitchFamily="18" charset="0"/>
              </a:rPr>
              <a:t> Q &amp; A</a:t>
            </a:r>
            <a:endParaRPr lang="en-US" b="0" i="0" u="none" strike="noStrike" baseline="0" dirty="0">
              <a:solidFill>
                <a:srgbClr val="3399FF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5" name="Picture 4" descr="A tower with antennas and blue sky&#10;&#10;Description automatically generated">
            <a:extLst>
              <a:ext uri="{FF2B5EF4-FFF2-40B4-BE49-F238E27FC236}">
                <a16:creationId xmlns:a16="http://schemas.microsoft.com/office/drawing/2014/main" id="{71233742-2C2E-FBF4-C909-9BA6C48826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790" y="0"/>
            <a:ext cx="4859210" cy="6858000"/>
          </a:xfrm>
          <a:prstGeom prst="rect">
            <a:avLst/>
          </a:prstGeom>
        </p:spPr>
      </p:pic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69D17CB0-694D-1B71-C87E-DB87E58497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54" y="0"/>
            <a:ext cx="697856" cy="68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528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7017-1144-9771-9C9E-D61E08D06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029016"/>
          </a:xfrm>
        </p:spPr>
        <p:txBody>
          <a:bodyPr>
            <a:normAutofit/>
          </a:bodyPr>
          <a:lstStyle/>
          <a:p>
            <a:pPr marR="0" rtl="0"/>
            <a:r>
              <a:rPr lang="en-US" sz="3600" b="1" i="0" u="none" strike="noStrike" baseline="0" dirty="0">
                <a:solidFill>
                  <a:srgbClr val="2E74B5"/>
                </a:solidFill>
                <a:latin typeface="Times New Roman" panose="02020603050405020304" pitchFamily="18" charset="0"/>
              </a:rPr>
              <a:t>Impact of 5G Launch &amp; Underperforming KPIs</a:t>
            </a:r>
          </a:p>
        </p:txBody>
      </p:sp>
      <p:pic>
        <p:nvPicPr>
          <p:cNvPr id="5" name="Picture 4" descr="A map of the world with dots and lines&#10;&#10;Description automatically generated">
            <a:extLst>
              <a:ext uri="{FF2B5EF4-FFF2-40B4-BE49-F238E27FC236}">
                <a16:creationId xmlns:a16="http://schemas.microsoft.com/office/drawing/2014/main" id="{A48EA55C-C941-7202-D798-C459D0F595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CD58F4-7228-14C0-A261-571AF18E5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7225" y="186411"/>
            <a:ext cx="10877551" cy="906953"/>
          </a:xfrm>
        </p:spPr>
        <p:txBody>
          <a:bodyPr>
            <a:normAutofit/>
          </a:bodyPr>
          <a:lstStyle/>
          <a:p>
            <a:r>
              <a:rPr lang="en-US" sz="4000" b="1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Impact of 5G Launch &amp; Underperforming KPIs</a:t>
            </a:r>
            <a:endParaRPr lang="en-US" sz="4000" b="1" dirty="0">
              <a:solidFill>
                <a:srgbClr val="3399FF"/>
              </a:solidFill>
              <a:latin typeface="Times New Roman" panose="02020603050405020304" pitchFamily="18" charset="0"/>
            </a:endParaRPr>
          </a:p>
          <a:p>
            <a:pPr marR="0" lvl="0" rtl="0"/>
            <a:endParaRPr lang="en-US" sz="2800" b="0" i="0" u="none" strike="noStrike" baseline="0" dirty="0">
              <a:solidFill>
                <a:srgbClr val="2E74B5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398D4447-9F0F-C7C2-B083-1D096E12B8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46" y="0"/>
            <a:ext cx="697856" cy="682906"/>
          </a:xfrm>
          <a:prstGeom prst="rect">
            <a:avLst/>
          </a:prstGeom>
        </p:spPr>
      </p:pic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36157351-B99C-F43E-BA7F-98B5EA980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4" y="1284433"/>
            <a:ext cx="11067256" cy="538249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38457DED-A403-C9DB-912E-05ECA09F6C6A}"/>
              </a:ext>
            </a:extLst>
          </p:cNvPr>
          <p:cNvSpPr txBox="1"/>
          <p:nvPr/>
        </p:nvSpPr>
        <p:spPr>
          <a:xfrm>
            <a:off x="278467" y="6447099"/>
            <a:ext cx="3645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DD8E6"/>
                </a:solidFill>
              </a:rPr>
              <a:t>Average Revenue Per User (APRU)</a:t>
            </a:r>
          </a:p>
        </p:txBody>
      </p:sp>
    </p:spTree>
    <p:extLst>
      <p:ext uri="{BB962C8B-B14F-4D97-AF65-F5344CB8AC3E}">
        <p14:creationId xmlns:p14="http://schemas.microsoft.com/office/powerpoint/2010/main" val="1270944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the world with dots and lines&#10;&#10;Description automatically generated">
            <a:extLst>
              <a:ext uri="{FF2B5EF4-FFF2-40B4-BE49-F238E27FC236}">
                <a16:creationId xmlns:a16="http://schemas.microsoft.com/office/drawing/2014/main" id="{930C83DB-E2E4-23BD-BE13-A313538DF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69DDB1-0F27-439E-A483-CDDE47266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827" y="298516"/>
            <a:ext cx="10370167" cy="580602"/>
          </a:xfrm>
        </p:spPr>
        <p:txBody>
          <a:bodyPr>
            <a:noAutofit/>
          </a:bodyPr>
          <a:lstStyle/>
          <a:p>
            <a:pPr marR="0" rtl="0"/>
            <a:r>
              <a:rPr lang="en-US" sz="4000" b="1" dirty="0">
                <a:solidFill>
                  <a:srgbClr val="3399FF"/>
                </a:solidFill>
                <a:latin typeface="Times New Roman" panose="02020603050405020304" pitchFamily="18" charset="0"/>
              </a:rPr>
              <a:t>Active Users</a:t>
            </a:r>
            <a:endParaRPr lang="en-US" sz="4000" b="1" i="0" u="none" strike="noStrike" baseline="0" dirty="0">
              <a:solidFill>
                <a:srgbClr val="3399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16004-2B29-9CFF-E9AC-267D5E277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657" y="2011680"/>
            <a:ext cx="6513380" cy="376618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b="0" i="0" u="none" strike="noStrike" baseline="0" dirty="0">
              <a:solidFill>
                <a:srgbClr val="3399FF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69D17CB0-694D-1B71-C87E-DB87E5849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54" y="0"/>
            <a:ext cx="697856" cy="682906"/>
          </a:xfrm>
          <a:prstGeom prst="rect">
            <a:avLst/>
          </a:prstGeom>
        </p:spPr>
      </p:pic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1A2E90A-5C9E-0BF1-2893-F3BE4AC274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207" y="1080135"/>
            <a:ext cx="10548405" cy="542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387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the world with dots and lines&#10;&#10;Description automatically generated">
            <a:extLst>
              <a:ext uri="{FF2B5EF4-FFF2-40B4-BE49-F238E27FC236}">
                <a16:creationId xmlns:a16="http://schemas.microsoft.com/office/drawing/2014/main" id="{4CA046C0-014E-B5FF-0390-79A1DC4378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8DD5B5-DD51-5AA5-6ACF-7E5D73BA3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258" y="0"/>
            <a:ext cx="11376994" cy="1050303"/>
          </a:xfrm>
        </p:spPr>
        <p:txBody>
          <a:bodyPr>
            <a:normAutofit/>
          </a:bodyPr>
          <a:lstStyle/>
          <a:p>
            <a:pPr marR="0" rtl="0"/>
            <a:r>
              <a:rPr lang="en-US" sz="3600" b="1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High-Performing &amp; Underperforming Plans Post-5G Launch</a:t>
            </a:r>
          </a:p>
        </p:txBody>
      </p:sp>
      <p:pic>
        <p:nvPicPr>
          <p:cNvPr id="3" name="Picture 2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0326CDD7-E09E-FB69-55AE-9273A9683A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48" y="0"/>
            <a:ext cx="697856" cy="682906"/>
          </a:xfrm>
          <a:prstGeom prst="rect">
            <a:avLst/>
          </a:prstGeom>
        </p:spPr>
      </p:pic>
      <p:pic>
        <p:nvPicPr>
          <p:cNvPr id="16" name="Picture 1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8B8FF1B-F3AD-88B4-BA9A-BF823EB3A7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10" y="833030"/>
            <a:ext cx="11194508" cy="573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815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world with dots and lines&#10;&#10;Description automatically generated">
            <a:extLst>
              <a:ext uri="{FF2B5EF4-FFF2-40B4-BE49-F238E27FC236}">
                <a16:creationId xmlns:a16="http://schemas.microsoft.com/office/drawing/2014/main" id="{71AFD4DB-792F-9DC8-CA94-711020CFB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9" name="Picture 18" descr="A screen shot of a computer&#10;&#10;Description automatically generated">
            <a:extLst>
              <a:ext uri="{FF2B5EF4-FFF2-40B4-BE49-F238E27FC236}">
                <a16:creationId xmlns:a16="http://schemas.microsoft.com/office/drawing/2014/main" id="{192DC0BC-9027-5795-BA34-073672A3EF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3105" y="1038821"/>
            <a:ext cx="8464151" cy="54953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5A7A96-B009-051A-6CAD-BBA5C0764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319" y="18629"/>
            <a:ext cx="10511361" cy="968320"/>
          </a:xfrm>
        </p:spPr>
        <p:txBody>
          <a:bodyPr>
            <a:normAutofit/>
          </a:bodyPr>
          <a:lstStyle/>
          <a:p>
            <a:pPr marR="0" rtl="0"/>
            <a:r>
              <a:rPr lang="en-US" sz="4000" b="1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Plans Affected and Discontinued Post-5G Launch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8B23B-E3B3-4EDD-3BEA-0C362E552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8310" y="1360744"/>
            <a:ext cx="4430379" cy="3766185"/>
          </a:xfrm>
        </p:spPr>
        <p:txBody>
          <a:bodyPr>
            <a:normAutofit fontScale="92500" lnSpcReduction="10000"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99FF"/>
                </a:solidFill>
                <a:effectLst/>
                <a:latin typeface="Arial" panose="020B0604020202020204" pitchFamily="34" charset="0"/>
              </a:rPr>
              <a:t>The most significant increase in revenue is seen in P1.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99FF"/>
                </a:solidFill>
                <a:effectLst/>
                <a:latin typeface="Arial" panose="020B0604020202020204" pitchFamily="34" charset="0"/>
              </a:rPr>
              <a:t>P2 and P3 have remained stable.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99FF"/>
                </a:solidFill>
                <a:effectLst/>
                <a:latin typeface="Arial" panose="020B0604020202020204" pitchFamily="34" charset="0"/>
              </a:rPr>
              <a:t>P4, P5, P6, and P7 have seen a decline in revenue.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99FF"/>
                </a:solidFill>
                <a:effectLst/>
                <a:latin typeface="Arial" panose="020B0604020202020204" pitchFamily="34" charset="0"/>
              </a:rPr>
              <a:t>P8, P9, and P10 have not performed well.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99FF"/>
                </a:solidFill>
                <a:effectLst/>
                <a:latin typeface="Arial" panose="020B0604020202020204" pitchFamily="34" charset="0"/>
              </a:rPr>
              <a:t>P11, P12, and P13 are newly launched plans and their performance will be monitored closely</a:t>
            </a:r>
            <a:endParaRPr lang="en-US" dirty="0">
              <a:solidFill>
                <a:srgbClr val="3399FF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EC82EC97-A860-4C81-EA65-338B38AD38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96" y="0"/>
            <a:ext cx="697856" cy="68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962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world with dots and lines&#10;&#10;Description automatically generated">
            <a:extLst>
              <a:ext uri="{FF2B5EF4-FFF2-40B4-BE49-F238E27FC236}">
                <a16:creationId xmlns:a16="http://schemas.microsoft.com/office/drawing/2014/main" id="{0076575E-4AFE-7D34-C1AF-FFFD29D1F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25" y="0"/>
            <a:ext cx="118894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B7D31A-E829-C353-BE99-F3496AB12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4388" y="358051"/>
            <a:ext cx="6195043" cy="1088784"/>
          </a:xfrm>
        </p:spPr>
        <p:txBody>
          <a:bodyPr>
            <a:normAutofit/>
          </a:bodyPr>
          <a:lstStyle/>
          <a:p>
            <a:pPr marR="0" rtl="0"/>
            <a:r>
              <a:rPr lang="en-US" sz="4000" b="1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Strategic Recommendations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3A7DF-8805-7536-BBFF-675C4327D1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3759" y="3019891"/>
            <a:ext cx="6195043" cy="3980046"/>
          </a:xfrm>
        </p:spPr>
        <p:txBody>
          <a:bodyPr/>
          <a:lstStyle/>
          <a:p>
            <a:pPr marL="0" marR="0" lvl="0" indent="0" rtl="0">
              <a:buNone/>
            </a:pPr>
            <a:endParaRPr lang="en-US" dirty="0">
              <a:solidFill>
                <a:srgbClr val="3399FF"/>
              </a:solidFill>
              <a:latin typeface="Times New Roman" panose="02020603050405020304" pitchFamily="18" charset="0"/>
            </a:endParaRPr>
          </a:p>
          <a:p>
            <a:pPr marR="0" lvl="0" rtl="0"/>
            <a:endParaRPr lang="en-US" dirty="0">
              <a:solidFill>
                <a:srgbClr val="2E74B5"/>
              </a:solidFill>
              <a:latin typeface="Times New Roman" panose="02020603050405020304" pitchFamily="18" charset="0"/>
            </a:endParaRPr>
          </a:p>
          <a:p>
            <a:pPr marR="0" lvl="0" rtl="0"/>
            <a:endParaRPr lang="en-US" b="0" i="0" u="none" strike="noStrike" baseline="0" dirty="0">
              <a:solidFill>
                <a:srgbClr val="2E74B5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7" name="Picture 6" descr="A metal tower with antennas&#10;&#10;Description automatically generated">
            <a:extLst>
              <a:ext uri="{FF2B5EF4-FFF2-40B4-BE49-F238E27FC236}">
                <a16:creationId xmlns:a16="http://schemas.microsoft.com/office/drawing/2014/main" id="{A03AA292-470C-538A-0857-9E85B06D61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8474" cy="6858000"/>
          </a:xfrm>
          <a:prstGeom prst="rect">
            <a:avLst/>
          </a:prstGeom>
        </p:spPr>
      </p:pic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ABE8B313-E265-FF92-68BB-FDFDC70F6E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26" y="-109671"/>
            <a:ext cx="697856" cy="682906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AE3A7DF-8805-7536-BBFF-675C4327D15C}"/>
              </a:ext>
            </a:extLst>
          </p:cNvPr>
          <p:cNvSpPr txBox="1">
            <a:spLocks/>
          </p:cNvSpPr>
          <p:nvPr/>
        </p:nvSpPr>
        <p:spPr>
          <a:xfrm>
            <a:off x="5254388" y="1677154"/>
            <a:ext cx="6195043" cy="398004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solidFill>
                  <a:srgbClr val="3399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Partner with OTT platforms: </a:t>
            </a:r>
            <a:r>
              <a:rPr lang="en-US" altLang="en-US" dirty="0">
                <a:solidFill>
                  <a:srgbClr val="3399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Offer bundled deals to attract new subscribers and retain existing ones.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solidFill>
                  <a:srgbClr val="3399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Targeted Marketing: </a:t>
            </a:r>
            <a:r>
              <a:rPr lang="en-US" altLang="en-US" dirty="0">
                <a:solidFill>
                  <a:srgbClr val="3399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data analytics to personalize offers and marketing campaigns.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solidFill>
                  <a:srgbClr val="3399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Enhanced Customer Support:</a:t>
            </a:r>
            <a:r>
              <a:rPr lang="en-US" altLang="en-US" dirty="0">
                <a:solidFill>
                  <a:srgbClr val="3399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Provide 24/7 support and invest in AI-powered solutions.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solidFill>
                  <a:srgbClr val="3399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Optimization:</a:t>
            </a:r>
            <a:r>
              <a:rPr lang="en-US" altLang="en-US" dirty="0">
                <a:solidFill>
                  <a:srgbClr val="3399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Continuously improve network performance and expand 5G coverage. 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solidFill>
                  <a:srgbClr val="3399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Innovative 5G Services:</a:t>
            </a:r>
            <a:r>
              <a:rPr lang="en-US" altLang="en-US" dirty="0">
                <a:solidFill>
                  <a:srgbClr val="3399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Explore new services like AR/VR and cloud gaming to drive user engagement</a:t>
            </a:r>
            <a:r>
              <a:rPr lang="en-US" altLang="en-US" dirty="0">
                <a:solidFill>
                  <a:srgbClr val="3399FF"/>
                </a:solidFill>
                <a:latin typeface="Arial" panose="020B0604020202020204" pitchFamily="34" charset="0"/>
              </a:rPr>
              <a:t>. </a:t>
            </a:r>
          </a:p>
          <a:p>
            <a:pPr marL="0" indent="0">
              <a:buNone/>
            </a:pPr>
            <a:endParaRPr lang="en-US" dirty="0">
              <a:solidFill>
                <a:srgbClr val="2E74B5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2E74B5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5386933E-B3C0-69F3-95B8-F860822CA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41937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769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world with dots and lines&#10;&#10;Description automatically generated">
            <a:extLst>
              <a:ext uri="{FF2B5EF4-FFF2-40B4-BE49-F238E27FC236}">
                <a16:creationId xmlns:a16="http://schemas.microsoft.com/office/drawing/2014/main" id="{4899A9A9-1565-5234-9760-66406CECC2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307" y="0"/>
            <a:ext cx="1193269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20EDB8-E5BD-FD34-5845-003B2BC3A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7470" y="499533"/>
            <a:ext cx="5752530" cy="1074624"/>
          </a:xfrm>
        </p:spPr>
        <p:txBody>
          <a:bodyPr>
            <a:normAutofit/>
          </a:bodyPr>
          <a:lstStyle/>
          <a:p>
            <a:pPr marR="0" rtl="0"/>
            <a:r>
              <a:rPr lang="en-US" sz="4000" b="1" dirty="0">
                <a:solidFill>
                  <a:srgbClr val="3399FF"/>
                </a:solidFill>
                <a:latin typeface="Times New Roman" panose="02020603050405020304" pitchFamily="18" charset="0"/>
              </a:rPr>
              <a:t>Q &amp; A</a:t>
            </a:r>
            <a:endParaRPr lang="en-US" sz="4000" b="1" i="0" u="none" strike="noStrike" baseline="0" dirty="0">
              <a:solidFill>
                <a:srgbClr val="3399FF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94016-D909-B1BE-A860-F38F163CB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8287" y="2011680"/>
            <a:ext cx="5862094" cy="3766185"/>
          </a:xfrm>
        </p:spPr>
        <p:txBody>
          <a:bodyPr/>
          <a:lstStyle/>
          <a:p>
            <a:pPr marR="0" lvl="0" rtl="0"/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You can contact me via </a:t>
            </a:r>
          </a:p>
          <a:p>
            <a:pPr marR="0" lvl="0" rtl="0"/>
            <a:r>
              <a:rPr lang="en-US" dirty="0">
                <a:solidFill>
                  <a:srgbClr val="3399FF"/>
                </a:solidFill>
                <a:latin typeface="Times New Roman" panose="02020603050405020304" pitchFamily="18" charset="0"/>
              </a:rPr>
              <a:t>E</a:t>
            </a:r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mail: mailbox.amanvrma@gmail.com</a:t>
            </a:r>
          </a:p>
          <a:p>
            <a:pPr marR="0" lvl="0" rtl="0"/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LinkedIn: https://www.linkedin.com/in/aman-verma-insights/</a:t>
            </a:r>
            <a:endParaRPr lang="en-US" dirty="0">
              <a:solidFill>
                <a:srgbClr val="3399FF"/>
              </a:solidFill>
              <a:latin typeface="Times New Roman" panose="02020603050405020304" pitchFamily="18" charset="0"/>
            </a:endParaRPr>
          </a:p>
          <a:p>
            <a:pPr marR="0" lvl="0" rtl="0"/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See the live dashboard </a:t>
            </a:r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  <a:hlinkClick r:id="rId4"/>
              </a:rPr>
              <a:t>link</a:t>
            </a:r>
            <a:r>
              <a:rPr lang="en-US" b="0" i="0" u="none" strike="noStrike" baseline="0" dirty="0">
                <a:solidFill>
                  <a:srgbClr val="3399FF"/>
                </a:solidFill>
                <a:latin typeface="Times New Roman" panose="02020603050405020304" pitchFamily="18" charset="0"/>
              </a:rPr>
              <a:t> to interact with the data.</a:t>
            </a:r>
            <a:endParaRPr lang="en-US" b="0" i="0" u="none" strike="noStrike" kern="100" baseline="0" dirty="0">
              <a:solidFill>
                <a:srgbClr val="2E74B5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7" name="Picture 6" descr="A tall metal tower with many antennas&#10;&#10;Description automatically generated">
            <a:extLst>
              <a:ext uri="{FF2B5EF4-FFF2-40B4-BE49-F238E27FC236}">
                <a16:creationId xmlns:a16="http://schemas.microsoft.com/office/drawing/2014/main" id="{4C2240AA-90BF-D812-6A49-5FE4DA26CD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45" y="0"/>
            <a:ext cx="4694830" cy="6858000"/>
          </a:xfrm>
          <a:prstGeom prst="rect">
            <a:avLst/>
          </a:prstGeom>
        </p:spPr>
      </p:pic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3CE01550-2C9C-4EF2-8AC6-E1B99A47F2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60" y="0"/>
            <a:ext cx="697856" cy="68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638314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44E3BB9A-3BF5-4BE4-90CF-48BFABC785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332</TotalTime>
  <Words>351</Words>
  <Application>Microsoft Office PowerPoint</Application>
  <PresentationFormat>Widescreen</PresentationFormat>
  <Paragraphs>42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Arial</vt:lpstr>
      <vt:lpstr>Calibri Light</vt:lpstr>
      <vt:lpstr>Times New Roman</vt:lpstr>
      <vt:lpstr>Metropolitan</vt:lpstr>
      <vt:lpstr>Telcomn Presentation</vt:lpstr>
      <vt:lpstr>About Wavecone</vt:lpstr>
      <vt:lpstr>Agenda</vt:lpstr>
      <vt:lpstr>Impact of 5G Launch &amp; Underperforming KPIs</vt:lpstr>
      <vt:lpstr>Active Users</vt:lpstr>
      <vt:lpstr>High-Performing &amp; Underperforming Plans Post-5G Launch</vt:lpstr>
      <vt:lpstr>Plans Affected and Discontinued Post-5G Launch</vt:lpstr>
      <vt:lpstr>Strategic Recommendations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Aman Verma</dc:creator>
  <cp:lastModifiedBy>Aman Verma</cp:lastModifiedBy>
  <cp:revision>14</cp:revision>
  <dcterms:created xsi:type="dcterms:W3CDTF">2024-11-13T07:15:43Z</dcterms:created>
  <dcterms:modified xsi:type="dcterms:W3CDTF">2024-11-15T03:36:39Z</dcterms:modified>
</cp:coreProperties>
</file>

<file path=docProps/thumbnail.jpeg>
</file>